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jhKbipk9/n+3dp2+Oy+92FtJGl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1f6e9027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1f6e9027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12" name="Google Shape;112;g351f6e9027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1f6e9027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1f6e9027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19" name="Google Shape;119;g351f6e90270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1f6e9027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351f6e90270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1f6e90270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1f6e90270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51f6e90270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f7e74b258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34f7e74b258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1f6e90270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1f6e90270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51f6e90270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1f6e90270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1f6e90270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51f6e90270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1f6e90270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1f6e90270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51f6e90270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f7e74b258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34f7e74b258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f7e74b258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f7e74b258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picture</a:t>
            </a:r>
            <a:endParaRPr/>
          </a:p>
        </p:txBody>
      </p:sp>
      <p:sp>
        <p:nvSpPr>
          <p:cNvPr id="176" name="Google Shape;176;g34f7e74b258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b43524e75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33b43524e75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f7e74b258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f7e74b258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https://www.rinkerpipe.com/blog/how-to-choose-the-right-pipe-shape-for-your-project/</a:t>
            </a:r>
            <a:endParaRPr/>
          </a:p>
        </p:txBody>
      </p:sp>
      <p:sp>
        <p:nvSpPr>
          <p:cNvPr id="184" name="Google Shape;184;g34f7e74b258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f7e74b258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f7e74b258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https://www.elmettechnologies.com/product/125-x-72-tungsten-rod-ground/?gQT=1</a:t>
            </a:r>
            <a:endParaRPr/>
          </a:p>
        </p:txBody>
      </p:sp>
      <p:sp>
        <p:nvSpPr>
          <p:cNvPr id="192" name="Google Shape;192;g34f7e74b258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1f6e90270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1f6e90270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chose 5 channels to maximize fuel salt height in channel while also minimizing number of channels</a:t>
            </a:r>
            <a:endParaRPr/>
          </a:p>
        </p:txBody>
      </p:sp>
      <p:sp>
        <p:nvSpPr>
          <p:cNvPr id="201" name="Google Shape;201;g351f6e90270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1f6e90270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1f6e90270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chose 5 channels to maximize fuel salt height in channel while also minimizing number of channels</a:t>
            </a:r>
            <a:endParaRPr/>
          </a:p>
        </p:txBody>
      </p:sp>
      <p:sp>
        <p:nvSpPr>
          <p:cNvPr id="212" name="Google Shape;212;g351f6e90270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f7e74b258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f7e74b258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4f7e74b258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1f6e90270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351f6e90270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f7e74b25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f7e74b25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233" name="Google Shape;233;g34f7e74b258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1f6e9027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1f6e9027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240" name="Google Shape;240;g351f6e90270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1e3cdfa84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David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infinite batch burnup 412 equations</a:t>
            </a:r>
            <a:endParaRPr/>
          </a:p>
        </p:txBody>
      </p:sp>
      <p:sp>
        <p:nvSpPr>
          <p:cNvPr id="246" name="Google Shape;246;g351e3cdfa84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a116c0306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34a116c0306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f7e74b258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f7e74b258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4f7e74b258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f7e74b258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f7e74b258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4f7e74b258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f7e74b25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34f7e74b25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0409f8055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350409f8055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1f6e9027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351f6e90270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0409f805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0409f805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75" name="Google Shape;75;g350409f805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f7e74b258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f7e74b258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82" name="Google Shape;82;g34f7e74b258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f7e74b25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f7e74b25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 </a:t>
            </a:r>
            <a:r>
              <a:rPr lang="en-US"/>
              <a:t>(https://www.ornl.gov/molten-salt-reactor/history)</a:t>
            </a:r>
            <a:endParaRPr/>
          </a:p>
        </p:txBody>
      </p:sp>
      <p:sp>
        <p:nvSpPr>
          <p:cNvPr id="89" name="Google Shape;89;g34f7e74b258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f7e74b258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f7e74b258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97" name="Google Shape;97;g34f7e74b258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f7e74b258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f7e74b258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04" name="Google Shape;104;g34f7e74b258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ctrTitle"/>
          </p:nvPr>
        </p:nvSpPr>
        <p:spPr>
          <a:xfrm>
            <a:off x="471340" y="1122363"/>
            <a:ext cx="578576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471340" y="3602038"/>
            <a:ext cx="5785769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075" y="5718264"/>
            <a:ext cx="3117851" cy="80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0409f8055_1_52"/>
          <p:cNvSpPr txBox="1"/>
          <p:nvPr>
            <p:ph idx="12" type="sldNum"/>
          </p:nvPr>
        </p:nvSpPr>
        <p:spPr>
          <a:xfrm>
            <a:off x="9117874" y="609509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9117874" y="60950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type="title"/>
          </p:nvPr>
        </p:nvSpPr>
        <p:spPr>
          <a:xfrm>
            <a:off x="378823" y="365125"/>
            <a:ext cx="96142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" type="body"/>
          </p:nvPr>
        </p:nvSpPr>
        <p:spPr>
          <a:xfrm>
            <a:off x="378823" y="1690688"/>
            <a:ext cx="9614263" cy="3625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Char char="•"/>
              <a:defRPr>
                <a:solidFill>
                  <a:srgbClr val="13294B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Char char="•"/>
              <a:defRPr>
                <a:solidFill>
                  <a:srgbClr val="13294B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Char char="•"/>
              <a:defRPr>
                <a:solidFill>
                  <a:srgbClr val="13294B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9117874" y="60950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50409f8055_1_38"/>
          <p:cNvSpPr txBox="1"/>
          <p:nvPr>
            <p:ph type="ctrTitle"/>
          </p:nvPr>
        </p:nvSpPr>
        <p:spPr>
          <a:xfrm>
            <a:off x="471340" y="1122363"/>
            <a:ext cx="5785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350409f8055_1_38"/>
          <p:cNvSpPr txBox="1"/>
          <p:nvPr>
            <p:ph idx="1" type="subTitle"/>
          </p:nvPr>
        </p:nvSpPr>
        <p:spPr>
          <a:xfrm>
            <a:off x="471340" y="3602038"/>
            <a:ext cx="57858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g350409f8055_1_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g350409f8055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075" y="5718264"/>
            <a:ext cx="3117850" cy="80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50409f8055_1_43"/>
          <p:cNvSpPr txBox="1"/>
          <p:nvPr>
            <p:ph idx="12" type="sldNum"/>
          </p:nvPr>
        </p:nvSpPr>
        <p:spPr>
          <a:xfrm>
            <a:off x="9117874" y="609509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0409f8055_1_4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g350409f8055_1_4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g350409f8055_1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0409f8055_1_49"/>
          <p:cNvSpPr txBox="1"/>
          <p:nvPr>
            <p:ph type="title"/>
          </p:nvPr>
        </p:nvSpPr>
        <p:spPr>
          <a:xfrm>
            <a:off x="378823" y="365125"/>
            <a:ext cx="961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g350409f8055_1_49"/>
          <p:cNvSpPr txBox="1"/>
          <p:nvPr>
            <p:ph idx="1" type="body"/>
          </p:nvPr>
        </p:nvSpPr>
        <p:spPr>
          <a:xfrm>
            <a:off x="378823" y="1690688"/>
            <a:ext cx="9614400" cy="3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Char char="•"/>
              <a:defRPr>
                <a:solidFill>
                  <a:srgbClr val="13294B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Char char="•"/>
              <a:defRPr>
                <a:solidFill>
                  <a:srgbClr val="13294B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Char char="•"/>
              <a:defRPr>
                <a:solidFill>
                  <a:srgbClr val="13294B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 sz="4400" u="none" cap="none" strike="noStrik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50409f8055_1_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 sz="4400" u="none" cap="none" strike="noStrik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g350409f8055_1_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g350409f8055_1_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/>
        </p:nvSpPr>
        <p:spPr>
          <a:xfrm>
            <a:off x="1598275" y="579550"/>
            <a:ext cx="9153600" cy="3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-US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—</a:t>
            </a:r>
            <a:r>
              <a:rPr b="1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Senior Design </a:t>
            </a:r>
            <a:r>
              <a:rPr b="1" lang="en-US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—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Online Processing for Molten Salt Reactors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3253196" y="3932238"/>
            <a:ext cx="56856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David Barnett, davidbb2 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Nathan Glaser, nglaser3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Joseph Specht, jspecht3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1f6e90270_0_11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Online and Batchwise Processing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g351f6e90270_0_11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Looking at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efficacy of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 processing, </a:t>
            </a:r>
            <a:r>
              <a:rPr i="1"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ceteris paribus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, online is better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nonproliferation, control, breeding ratio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Batchwise processing is standard due to technological limitations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Two processes are the limiting reactants technologically (1960s-70s)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Gas sparging for fission gas removal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Uranium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separation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from fuel salt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1f6e90270_0_2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Challenges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of Molten Salt Reactors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g351f6e90270_0_26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Flowing fuel introduces fission product transport throughout primary system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Tritium production of 2.89 𝜇g per second ( 91 grams per year)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Noble metals plate out on metallic structures (HX) kW of decay heat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 salt is highly corrosive, limits material choices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Graphite, Hastelloy-N, Nickel, Molybdenum are only viable materials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Awkward outlet temperature regime (621-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705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C)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Upper bound for Rankine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Lower bound for Helium Brayton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Fission gas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removal and uranium separation in an online manner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1f6e90270_0_21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1f6e90270_0_39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Project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Goals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g351f6e90270_0_39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Maximize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Thermal efficiency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Fuel utilization / breeding ratio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Component lifetime (Corrosion, DPA, HX plate-out)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Minimize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Worker Dosage 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Total fuel-salt inventory 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Concentrations of neutron poisons in the fuel-salt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Proliferation risk of processing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f7e74b258_0_60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Fission Products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1f6e90270_0_8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Products of Interest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g351f6e90270_0_86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Thorium, protactinium, and uranium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The breeding chain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Transuranics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Do not want to put into waste stream, rather burn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Fission gasses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Xe, I, Kr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Lanthanides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Parasitic absorbers, not fissile / fissionable / breedable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Tritium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Dominant culprit for dosage due to mobility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1f6e90270_0_54"/>
          <p:cNvSpPr txBox="1"/>
          <p:nvPr/>
        </p:nvSpPr>
        <p:spPr>
          <a:xfrm>
            <a:off x="709625" y="626775"/>
            <a:ext cx="33600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Source Rates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3" name="Google Shape;153;g351f6e90270_0_54" title="actinide_conc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25" y="3175807"/>
            <a:ext cx="3657600" cy="271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51f6e90270_0_54" title="gas_conc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225" y="119294"/>
            <a:ext cx="3657600" cy="27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51f6e90270_0_54" title="lanth_conc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215" y="3179862"/>
            <a:ext cx="3657600" cy="27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51f6e90270_0_54" title="nm_conc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4417" y="3175800"/>
            <a:ext cx="3657600" cy="27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51f6e90270_0_54" title="poison_conc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4413" y="119288"/>
            <a:ext cx="3657600" cy="271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351f6e90270_0_71" title="gas_hea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900" y="3158031"/>
            <a:ext cx="3840481" cy="28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51f6e90270_0_71" title="nm_hea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800" y="814"/>
            <a:ext cx="3886198" cy="28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51f6e90270_0_71" title="lanth_hea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5800" y="3054847"/>
            <a:ext cx="3886198" cy="288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51f6e90270_0_71" title="total_hea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100" y="-401"/>
            <a:ext cx="4251699" cy="315841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51f6e90270_0_71"/>
          <p:cNvSpPr txBox="1"/>
          <p:nvPr/>
        </p:nvSpPr>
        <p:spPr>
          <a:xfrm>
            <a:off x="640600" y="593138"/>
            <a:ext cx="30480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Decay Heat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at Shutdown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f7e74b258_0_76"/>
          <p:cNvSpPr txBox="1"/>
          <p:nvPr/>
        </p:nvSpPr>
        <p:spPr>
          <a:xfrm>
            <a:off x="2141250" y="2584125"/>
            <a:ext cx="7909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Removal Methods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f7e74b258_0_142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Gas Sparging and 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Separating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g34f7e74b258_0_142"/>
          <p:cNvSpPr txBox="1"/>
          <p:nvPr/>
        </p:nvSpPr>
        <p:spPr>
          <a:xfrm>
            <a:off x="709625" y="1690825"/>
            <a:ext cx="5800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Sparge inert gas through fuel-salt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Fission gasses diffuse into inert gas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99.9% diffuse in ~20 seconds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Separate gas from fuel-salt and filter out removed solids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Force gas through charcoal beds to scrub out fission gasses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Recycle inert gas (reason for offline)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34f7e74b258_0_142" title="external_sparger_illustr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250" y="1690825"/>
            <a:ext cx="5376775" cy="302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b43524e75_0_25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f7e74b258_0_154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Metallic Filter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g34f7e74b258_0_154"/>
          <p:cNvSpPr txBox="1"/>
          <p:nvPr/>
        </p:nvSpPr>
        <p:spPr>
          <a:xfrm>
            <a:off x="709625" y="1690825"/>
            <a:ext cx="59205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Noble metals selectively plate-out on metallic surfaces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Chose nickel due to affinity, corrosion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resistance, cost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 surface area ‘sponge’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sacrificial surface for plate-out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34f7e74b258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225" y="1622738"/>
            <a:ext cx="5376776" cy="361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f7e74b258_0_148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g34f7e74b258_0_148"/>
          <p:cNvSpPr txBox="1"/>
          <p:nvPr/>
        </p:nvSpPr>
        <p:spPr>
          <a:xfrm>
            <a:off x="709625" y="1690825"/>
            <a:ext cx="5800800" cy="4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Tungsten electrodes 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Remove U without BeF dissolution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1.88m, .375cm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Assuming diffusion driven mixing, Sand’s law for time to efficiency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42.67708325s 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VERY conservative assumption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Pipe flow speed of 7.8 m/s yields length of 330m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Not feasible to fit into containment, need to slow down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Diverge flow to decrease linear velocity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34f7e74b258_0_148" title="uti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750" y="0"/>
            <a:ext cx="4758799" cy="356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4f7e74b258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640663" y="2385112"/>
            <a:ext cx="1462975" cy="52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1f6e90270_0_106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g351f6e90270_0_106"/>
          <p:cNvSpPr txBox="1"/>
          <p:nvPr/>
        </p:nvSpPr>
        <p:spPr>
          <a:xfrm>
            <a:off x="6209825" y="153425"/>
            <a:ext cx="5800800" cy="4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Volume of electrochemical module (em) is known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43.1 m3 fuel-salt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117.4 m3 combined total channel volume</a:t>
            </a:r>
            <a:endParaRPr sz="2000">
              <a:solidFill>
                <a:srgbClr val="13294B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Minimizing the module length and width yields: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channel flow width of 0.65 m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channel length of 8.86 m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channel velocity of .2 m/s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Reynolds number of 7182 -&gt; </a:t>
            </a:r>
            <a:r>
              <a:rPr b="1"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turbulent flow</a:t>
            </a: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so mixing is advection driven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779680 electrodes ($118M)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Schmidt number for relation of advective to diffusive mass transport -&gt; 204513.92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351f6e90270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604188" y="2354987"/>
            <a:ext cx="1462975" cy="52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51f6e90270_0_106" title="Screenshot 2025-04-30 at 1.55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75" y="1615450"/>
            <a:ext cx="5376774" cy="239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51f6e90270_0_106" title="Screenshot 2025-04-30 at 2.07.1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925" y="2661287"/>
            <a:ext cx="2395775" cy="10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51f6e90270_0_106" title="Screenshot 2025-04-30 at 2.11.2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5888" y="5211113"/>
            <a:ext cx="1628677" cy="5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1f6e90270_0_118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5" name="Google Shape;215;g351f6e90270_0_118"/>
          <p:cNvSpPr txBox="1"/>
          <p:nvPr/>
        </p:nvSpPr>
        <p:spPr>
          <a:xfrm>
            <a:off x="709625" y="1690825"/>
            <a:ext cx="5800800" cy="4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Number of electrodes per meter 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Redid calculations changing 100 to 10, keeping channel flow width and length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3.43 m combined total channel width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45.6 m3 combined total channel volume</a:t>
            </a:r>
            <a:endParaRPr sz="2000">
              <a:solidFill>
                <a:srgbClr val="13294B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2640 electrodes ($0.401M)</a:t>
            </a:r>
            <a:endParaRPr sz="2000">
              <a:solidFill>
                <a:srgbClr val="13294B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Reynolds number did not change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351f6e90270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640663" y="2385112"/>
            <a:ext cx="1462975" cy="52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51f6e90270_0_118" title="Screenshot 2025-04-30 at 1.55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825" y="152400"/>
            <a:ext cx="5376774" cy="239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f7e74b258_0_13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Secondary Side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4" name="Google Shape;224;g34f7e74b258_0_136"/>
          <p:cNvSpPr txBox="1"/>
          <p:nvPr/>
        </p:nvSpPr>
        <p:spPr>
          <a:xfrm>
            <a:off x="709625" y="1690825"/>
            <a:ext cx="5800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Heat Exchanger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Brayton Turbine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1f6e90270_1_8"/>
          <p:cNvSpPr txBox="1"/>
          <p:nvPr/>
        </p:nvSpPr>
        <p:spPr>
          <a:xfrm>
            <a:off x="2141250" y="2584125"/>
            <a:ext cx="7909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Cost Analysis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f7e74b258_0_18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Cost Increases vs. MSBR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g34f7e74b258_0_18"/>
          <p:cNvSpPr txBox="1"/>
          <p:nvPr/>
        </p:nvSpPr>
        <p:spPr>
          <a:xfrm>
            <a:off x="709625" y="1436550"/>
            <a:ext cx="106338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Primary heat exchangers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Swapping for graphite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Smaller but harder to manufacture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Secondary side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: swapping for SCO</a:t>
            </a:r>
            <a:r>
              <a:rPr baseline="-25000"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Brayton system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Better thermal utilization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More effective at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temperature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Off-gas system: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Now an off gas system and storage from gas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sparger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Coolant salt inventory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Increased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Electricity used in electrodes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1f6e90270_2_0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Cost reductions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g351f6e90270_2_0"/>
          <p:cNvSpPr txBox="1"/>
          <p:nvPr/>
        </p:nvSpPr>
        <p:spPr>
          <a:xfrm>
            <a:off x="709625" y="1690825"/>
            <a:ext cx="10633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feedwater heating system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MSBR used a water cooling system to remove heat so a rankine cycle could be used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With a Brayton cycle supercritical CO2 is used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Selling Tritium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$30000 per gram or $7444.14 per day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Extended reactor online time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 need to shut down to remove fission product build up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1e3cdfa84_0_54"/>
          <p:cNvSpPr txBox="1"/>
          <p:nvPr>
            <p:ph idx="4294967295" type="title"/>
          </p:nvPr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49" name="Google Shape;249;g351e3cdfa84_0_54"/>
          <p:cNvSpPr txBox="1"/>
          <p:nvPr/>
        </p:nvSpPr>
        <p:spPr>
          <a:xfrm>
            <a:off x="709625" y="1690825"/>
            <a:ext cx="55065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[1] U. S. D. of Energy. Pathways to Commercial Liftoff: Advanced Nuclear. Tech. rep. Department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of Energy, 2024.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[2] A. P. P. Association. “America’s Electricity Generating Capacity”. In: (2024).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[3] W. N. Association. “Nuclear Power Reactors”. In: (2025).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[4] GIF R&amp;D OUTLOOK FOR GENERATION IV NUCLEAR ENERGY SYSTEMS. Tech. rep.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Generation IV International Forum, 2018. url: https : / / www . gen - 4 . org / resources 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reports/gif- research- and- development- outlook- generation- iv- nuclear- energy-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systems-2018.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[5] H. Li et al. “Study on tritium transport characteristics in fluoride-salt-cooled high-temperature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advanced reactor”. In: International Journal of Hydrogen Energy 56 (2024), pp. 1101–1110.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issn: 0360-3199. doi: https://doi.org/10.1016/j.ijhydene.2023.12.199. url: https: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//www.sciencedirect.com/science/article/pii/S0360319923064996.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[6] P. N. Haubenreich and J. R. Engel. “Experience with the Molten-Salt Reactor Experiment”.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In: Nuclear Applications and Technology 8.2 (1970), pp. 118–136. doi: 10.13182/NT8-2-118.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eprint: https://doi.org/10.13182/NT8-2-118. url: https://doi.org/10.13182/NT8-2-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[7] R. C. Robertson. CONCEPTUAL DESIGN STUDY OF A SINGLE-FLUID MOLTEN-SALT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BREEDER REACTOR. Tech. rep. comp.; Oak Ridge National Lab. (ORNL), Oak Ridge, TN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(United States), Jan. 1971. doi: 10.2172/4030941. url: https://www.osti.gov/biblio/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4030941.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[8] Molten Salt Reactors and Thorium Energy. en. Elsevier, 2024. isbn: 9780323993555. doi: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10.1016/C2021- 0- 01689- 8. url: https://linkinghub.elsevier.com/retrieve/pii/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C20210016898 (visited on 03/22/2025).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[9] Advanced Nuclear. en-US. url: https : / / liftoff . energy . gov / advanced - nuclear - 2/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(visited on 03/22/2025).</a:t>
            </a:r>
            <a:endParaRPr b="0" i="0" sz="3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51e3cdfa84_0_54"/>
          <p:cNvSpPr txBox="1"/>
          <p:nvPr/>
        </p:nvSpPr>
        <p:spPr>
          <a:xfrm>
            <a:off x="6216125" y="1690825"/>
            <a:ext cx="55065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[10] U. A. E. C. D. of Reactor Development and Technology. AN EVALUATION OF THE MOLTEN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SALT BREEDER REACTOR. Tech. rep. US ATOMIC ENERGY COMISSION, 1972.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[11] V. Dostál. “A supercritical carbon dioxide cycle for next generation nuclear reactors /”. In: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154 (June 2005).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[12] C. W. Forsberg et al. “Tritium Control and Capture in Salt-Cooled Fission and Fusion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Reactors: Status, Challenges, and Path Forward”. In: Nuclear Technology 197.2 (2017), pp. 119–139.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doi: 10.13182/NT16-101. url: https://doi.org/10.13182/NT16-101.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[13] M. C. Cannon et al. “Adsorption of Xenon and Argon on Graphite”. In: Nuclear Science and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Engineering 12.1 (1962), pp. 4–9. doi: 10.13182/NSE62-A25362.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[14] V. Ignatiev et al. “Intergranular tellurium cracking of nickel-based alloys in molten Li, Be,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Th, U/F salt mixture”. In: Journal of Nuclear Materials 440.1 (2013), pp. 243–249. issn: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0022-3115. doi: https : / / doi . org / 10 . 1016 / j . jnucmat . 2013 . 05 . 001. url: https 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//www.sciencedirect.com/science/article/pii/S0022311513007071.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[15] B. Gurovich et al. “Fractographic studies and tensile strength of MPG-6 graphite based on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uncalcined coke, neutron-irradiated at a high temperature”. In: Nuclear Materials and Energy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35 (2023), p. 101453. issn: 2352-1791. doi: https://doi.org/10.1016/j.nme.2023.101453.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url: https://www.sciencedirect.com/science/article/pii/S2352179123000923.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[16] B. J. Riley et al. “Molten salt reactor waste and effluent management strategies: A review”.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In: Nuclear Engineering and Design 345 (2019), pp. 94–109. issn: 0029-5493. doi: https: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//doi.org/10.1016/j.nucengdes.2019.02.002. url: https://www.sciencedirect.com/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science/article/pii/S002954931930024X.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[17] IAEA. Non-baseload Operation in Nuclear Power Plants: Load Following and Frequency Control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Modes of Flexible Operation. Tech. rep. IAEA, 2018.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a116c0306_2_10"/>
          <p:cNvSpPr txBox="1"/>
          <p:nvPr/>
        </p:nvSpPr>
        <p:spPr>
          <a:xfrm>
            <a:off x="1519200" y="29122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f7e74b258_0_54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Table of Contents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" name="Google Shape;66;g34f7e74b258_0_54"/>
          <p:cNvSpPr txBox="1"/>
          <p:nvPr/>
        </p:nvSpPr>
        <p:spPr>
          <a:xfrm>
            <a:off x="709625" y="1690825"/>
            <a:ext cx="105819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Project Goals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Fission Products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Removal Methods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Cost Analysis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AutoNum type="arabicPeriod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f7e74b258_0_30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Template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" name="Google Shape;262;g34f7e74b258_0_30"/>
          <p:cNvSpPr txBox="1"/>
          <p:nvPr/>
        </p:nvSpPr>
        <p:spPr>
          <a:xfrm>
            <a:off x="709625" y="1690825"/>
            <a:ext cx="5800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●"/>
            </a:pPr>
            <a:r>
              <a:t/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f7e74b258_0_84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0409f8055_1_28"/>
          <p:cNvSpPr txBox="1"/>
          <p:nvPr>
            <p:ph idx="4294967295" type="title"/>
          </p:nvPr>
        </p:nvSpPr>
        <p:spPr>
          <a:xfrm>
            <a:off x="6993900" y="521000"/>
            <a:ext cx="5198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Student Conference</a:t>
            </a:r>
            <a:endParaRPr/>
          </a:p>
        </p:txBody>
      </p:sp>
      <p:pic>
        <p:nvPicPr>
          <p:cNvPr id="273" name="Google Shape;273;g350409f8055_1_28" title="IMG_5191.jpg"/>
          <p:cNvPicPr preferRelativeResize="0"/>
          <p:nvPr/>
        </p:nvPicPr>
        <p:blipFill rotWithShape="1">
          <a:blip r:embed="rId3">
            <a:alphaModFix/>
          </a:blip>
          <a:srcRect b="32076" l="2407" r="5706" t="16610"/>
          <a:stretch/>
        </p:blipFill>
        <p:spPr>
          <a:xfrm>
            <a:off x="6993900" y="2142315"/>
            <a:ext cx="5198100" cy="387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50409f8055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993911" cy="601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1f6e90270_0_3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0409f8055_0_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Future of Nuclear Energy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g350409f8055_0_6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Energy demand is projected to increase rapidly in coming decades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Nuclear is most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promising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clean energy source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Lowest land use per unit electricity generated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 reliability (&gt;90% CF), mostly independent of environment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Current limitations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Radioactive Waste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Economics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olitics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Safety in extreme accident scenarios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f7e74b258_0_160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Molten Salt Reactors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g34f7e74b258_0_160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One of the six types of Advanced (Generation IV) Reactors [1]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Salt-cooled or liquid-fueled (MSR)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Salt-cooled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to LWR, but with molten salt instead of water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Liquid-fueled 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 form is UF</a:t>
            </a:r>
            <a:r>
              <a:rPr baseline="-25000"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dissolved in FLiBe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 is pumped throughout the primary system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f7e74b258_0_24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History of Molten Salt Reactors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g34f7e74b258_0_24"/>
          <p:cNvSpPr txBox="1"/>
          <p:nvPr/>
        </p:nvSpPr>
        <p:spPr>
          <a:xfrm>
            <a:off x="709625" y="1690825"/>
            <a:ext cx="5800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ARE in 1954 at ORNL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MSRE in 1965 at ORNL.  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First to run on </a:t>
            </a:r>
            <a:r>
              <a:rPr baseline="30000"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233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 in 1968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MSBR designed at ORNL with industry in early 1970s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Program shut down in favor of liquid metal fast reactors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limited by technology at the time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g34f7e74b2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600" y="1563575"/>
            <a:ext cx="5376776" cy="394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f7e74b258_0_3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Advantages of 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Molten Salt Reactors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g34f7e74b258_0_36"/>
          <p:cNvSpPr txBox="1"/>
          <p:nvPr/>
        </p:nvSpPr>
        <p:spPr>
          <a:xfrm>
            <a:off x="709625" y="1690825"/>
            <a:ext cx="109953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Flowing fuel enables online / batchwise fuel processing	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Optimal for breeding in both thermal and fast regimes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Can operate with diverse fuel cycles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Th-U, U-Pu, SNF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Can be used to burn transuranic waste (TRU)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TRU is long lived, but all are fissile / fissionable / breedable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Load following on a reactor basis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not fleet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f7e74b258_0_42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Online and Batchwise Processing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g34f7e74b258_0_42"/>
          <p:cNvSpPr txBox="1"/>
          <p:nvPr/>
        </p:nvSpPr>
        <p:spPr>
          <a:xfrm>
            <a:off x="709625" y="1690825"/>
            <a:ext cx="4957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Online processing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all fuel salt flows through processing prior to reentry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fine control over total salt inventory’s chemistry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Batchwise processing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Siphon off a portion of the fuel salt to process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fine 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lang="en-US" sz="26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over portion of salt inventory’s chemistry</a:t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34f7e74b258_0_42" title="reprocessing_page-0001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1900" y="1370987"/>
            <a:ext cx="6600100" cy="46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University of Illinois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4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University of Illinois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4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2021-06-30T16:23:50Z</dcterms:created>
  <dc:creator>Oliver, Nancy J</dc:creator>
</cp:coreProperties>
</file>